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79" r:id="rId4"/>
    <p:sldId id="277" r:id="rId5"/>
    <p:sldId id="280" r:id="rId6"/>
    <p:sldId id="285" r:id="rId7"/>
    <p:sldId id="281" r:id="rId8"/>
    <p:sldId id="286" r:id="rId9"/>
    <p:sldId id="282" r:id="rId10"/>
    <p:sldId id="284" r:id="rId11"/>
    <p:sldId id="283" r:id="rId12"/>
    <p:sldId id="278" r:id="rId13"/>
    <p:sldId id="28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73" d="100"/>
          <a:sy n="73" d="100"/>
        </p:scale>
        <p:origin x="72" y="28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B48F5-BACC-47D6-A0F7-82FBF9C6BC85}" type="datetimeFigureOut">
              <a:rPr lang="en-US"/>
              <a:t>4/7/2020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CAF8E-318A-4EFE-8633-D9E72ABCE0E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6559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1CD00-5424-4675-AB18-2C419B060449}" type="datetimeFigureOut">
              <a:rPr lang="en-US"/>
              <a:t>4/7/2020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2CF44-2B13-41B4-A334-1CDF534EEBB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538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gray">
          <a:xfrm>
            <a:off x="0" y="2825016"/>
            <a:ext cx="12188952" cy="3180930"/>
          </a:xfrm>
          <a:prstGeom prst="rect">
            <a:avLst/>
          </a:prstGeom>
          <a:solidFill>
            <a:schemeClr val="bg1">
              <a:lumMod val="85000"/>
              <a:lumOff val="1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 bwMode="black">
          <a:xfrm>
            <a:off x="0" y="3075709"/>
            <a:ext cx="12188952" cy="2639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066800" y="3165763"/>
            <a:ext cx="10058400" cy="1711037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066800" y="4953000"/>
            <a:ext cx="10058400" cy="6858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1943100" cy="56388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457199"/>
            <a:ext cx="7048500" cy="5638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828800"/>
            <a:ext cx="9144000" cy="2743200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50653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43400" cy="42703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5"/>
            <a:ext cx="4343400" cy="42703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048" y="1828800"/>
            <a:ext cx="43434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048" y="2514600"/>
            <a:ext cx="4343400" cy="3581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7648" y="1828800"/>
            <a:ext cx="43434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7648" y="2514600"/>
            <a:ext cx="4343400" cy="3581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2587" y="1600200"/>
            <a:ext cx="3122613" cy="18288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2" y="762000"/>
            <a:ext cx="6400800" cy="5334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01039" y="3429000"/>
            <a:ext cx="3124161" cy="1828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7952" y="1600200"/>
            <a:ext cx="3127248" cy="18288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1251" y="777240"/>
            <a:ext cx="6400800" cy="530352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97952" y="3429000"/>
            <a:ext cx="3127248" cy="1828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 descr="An empty placeholder to add an image. Click on the placeholder and select the image that you wish to add."/>
          <p:cNvSpPr/>
          <p:nvPr userDrawn="1"/>
        </p:nvSpPr>
        <p:spPr bwMode="blackWhite">
          <a:xfrm>
            <a:off x="644091" y="640080"/>
            <a:ext cx="6675120" cy="5577840"/>
          </a:xfrm>
          <a:prstGeom prst="rect">
            <a:avLst/>
          </a:prstGeom>
          <a:solidFill>
            <a:srgbClr val="000000"/>
          </a:solidFill>
          <a:ln w="1016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0" y="6362700"/>
            <a:ext cx="6881553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62700"/>
            <a:ext cx="990600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6362700"/>
            <a:ext cx="838200" cy="257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8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15087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317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alternativeto.net/software/skype/" TargetMode="External"/><Relationship Id="rId3" Type="http://schemas.openxmlformats.org/officeDocument/2006/relationships/hyperlink" Target="https://alternativeto.net/software/webex/" TargetMode="External"/><Relationship Id="rId7" Type="http://schemas.openxmlformats.org/officeDocument/2006/relationships/hyperlink" Target="https://alternativeto.net/software/microsoft-teams/" TargetMode="External"/><Relationship Id="rId2" Type="http://schemas.openxmlformats.org/officeDocument/2006/relationships/hyperlink" Target="https://alternativeto.net/software/bluejea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lternativeto.net/software/gotomeeting/" TargetMode="External"/><Relationship Id="rId5" Type="http://schemas.openxmlformats.org/officeDocument/2006/relationships/hyperlink" Target="https://alternativeto.net/software/google-hangouts/" TargetMode="External"/><Relationship Id="rId4" Type="http://schemas.openxmlformats.org/officeDocument/2006/relationships/hyperlink" Target="https://alternativeto.net/software/facetime/" TargetMode="External"/><Relationship Id="rId9" Type="http://schemas.openxmlformats.org/officeDocument/2006/relationships/hyperlink" Target="https://alternativeto.net/software/zoom-cloud-meetings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bi.gov/contact-us/field-offices/boston/news/press-releases/fbi-warns-of-teleconferencing-and-online-classroom-hijacking-during-covid-19-pandemic/layout_vi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Teleconferencing in 2020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Video Chat in 2020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4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279705"/>
              </p:ext>
            </p:extLst>
          </p:nvPr>
        </p:nvGraphicFramePr>
        <p:xfrm>
          <a:off x="381000" y="1676400"/>
          <a:ext cx="11430000" cy="4904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905000"/>
                <a:gridCol w="1905000"/>
                <a:gridCol w="2286000"/>
                <a:gridCol w="2133600"/>
              </a:tblGrid>
              <a:tr h="526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Standard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Standard+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Premium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Premium+</a:t>
                      </a:r>
                      <a:endParaRPr lang="en-US" sz="2400" dirty="0"/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$9.99/m/h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$13.99/m/h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Get a Quote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$13.50/m/h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17.95/m/h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$26.95/m/h</a:t>
                      </a:r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Free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$12.00/Mo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$16.00/Mo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Get a Quote</a:t>
                      </a:r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$5.00/Mo/User</a:t>
                      </a:r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$2.99/Mo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$5.00/Mo/User</a:t>
                      </a:r>
                    </a:p>
                  </a:txBody>
                  <a:tcPr/>
                </a:tc>
              </a:tr>
              <a:tr h="547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$14.99/m/h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$19.99/m/h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$19.99/m/h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/>
              <a:t>Cost $/month/host ($/m/h)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791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elpful Hints </a:t>
            </a:r>
            <a:endParaRPr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28800"/>
            <a:ext cx="11125200" cy="4267200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 smtClean="0"/>
              <a:t>Use headphones or a headset to prevent echo and feedback</a:t>
            </a:r>
            <a:endParaRPr lang="en-US" dirty="0" smtClean="0"/>
          </a:p>
          <a:p>
            <a:r>
              <a:rPr lang="en-US" sz="3200" dirty="0" smtClean="0"/>
              <a:t>Don’t run the app twice in the same room without muting and turning down the speaker on one.  Headsets are ok.</a:t>
            </a:r>
            <a:endParaRPr lang="en-US" dirty="0" smtClean="0"/>
          </a:p>
          <a:p>
            <a:r>
              <a:rPr lang="en-US" sz="3200" dirty="0" smtClean="0"/>
              <a:t>Mute or use spacebar-push-to-talk if you have background noise</a:t>
            </a:r>
            <a:endParaRPr lang="en-US" dirty="0" smtClean="0"/>
          </a:p>
          <a:p>
            <a:r>
              <a:rPr lang="en-US" sz="3200" dirty="0" smtClean="0"/>
              <a:t>Don’t use VPN if it causes audio issues</a:t>
            </a:r>
            <a:endParaRPr lang="en-US" sz="2200" dirty="0" smtClean="0"/>
          </a:p>
          <a:p>
            <a:r>
              <a:rPr lang="en-US" sz="3200" dirty="0" smtClean="0"/>
              <a:t>Don’t start a meeting right on the hour (5 minutes before or after is ok)</a:t>
            </a:r>
            <a:endParaRPr dirty="0"/>
          </a:p>
          <a:p>
            <a:r>
              <a:rPr lang="en-US" sz="3200" dirty="0" smtClean="0"/>
              <a:t>Disable video if bandwidth is an issue</a:t>
            </a:r>
          </a:p>
          <a:p>
            <a:r>
              <a:rPr lang="en-US" sz="3200" dirty="0" smtClean="0"/>
              <a:t>Early morning meetings have more bandwidth available</a:t>
            </a:r>
          </a:p>
        </p:txBody>
      </p:sp>
    </p:spTree>
    <p:extLst>
      <p:ext uri="{BB962C8B-B14F-4D97-AF65-F5344CB8AC3E}">
        <p14:creationId xmlns:p14="http://schemas.microsoft.com/office/powerpoint/2010/main" val="51633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Alternativeto</a:t>
            </a:r>
            <a:r>
              <a:rPr lang="en-US" dirty="0" smtClean="0"/>
              <a:t> Links</a:t>
            </a:r>
            <a:endParaRPr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28800"/>
            <a:ext cx="111252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://alternativeto.net/software/bluejeans/</a:t>
            </a:r>
            <a:endParaRPr lang="en-US" sz="2800" dirty="0" smtClean="0"/>
          </a:p>
          <a:p>
            <a:r>
              <a:rPr lang="en-US" sz="2800" dirty="0" smtClean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://alternativeto.net/software/webex/</a:t>
            </a:r>
            <a:endParaRPr lang="en-US" sz="2800" dirty="0" smtClean="0"/>
          </a:p>
          <a:p>
            <a:r>
              <a:rPr lang="en-US" sz="2800" dirty="0" smtClean="0">
                <a:hlinkClick r:id="rId4"/>
              </a:rPr>
              <a:t>https</a:t>
            </a:r>
            <a:r>
              <a:rPr lang="en-US" sz="2800" dirty="0">
                <a:hlinkClick r:id="rId4"/>
              </a:rPr>
              <a:t>://alternativeto.net/software/facetime/</a:t>
            </a:r>
            <a:endParaRPr lang="en-US" sz="2800" dirty="0" smtClean="0"/>
          </a:p>
          <a:p>
            <a:r>
              <a:rPr lang="en-US" sz="2800" dirty="0" smtClean="0">
                <a:hlinkClick r:id="rId5"/>
              </a:rPr>
              <a:t>https</a:t>
            </a:r>
            <a:r>
              <a:rPr lang="en-US" sz="2800" dirty="0">
                <a:hlinkClick r:id="rId5"/>
              </a:rPr>
              <a:t>://alternativeto.net/software/google-hangouts</a:t>
            </a:r>
            <a:r>
              <a:rPr lang="en-US" sz="2800" dirty="0" smtClean="0">
                <a:hlinkClick r:id="rId5"/>
              </a:rPr>
              <a:t>/</a:t>
            </a:r>
            <a:endParaRPr lang="en-US" sz="2800" dirty="0"/>
          </a:p>
          <a:p>
            <a:r>
              <a:rPr lang="en-US" sz="2800" dirty="0">
                <a:hlinkClick r:id="rId6"/>
              </a:rPr>
              <a:t>https://alternativeto.net/software/gotomeeting</a:t>
            </a:r>
            <a:r>
              <a:rPr lang="en-US" sz="2800" dirty="0" smtClean="0">
                <a:hlinkClick r:id="rId6"/>
              </a:rPr>
              <a:t>/</a:t>
            </a:r>
            <a:endParaRPr lang="en-US" sz="2800" dirty="0" smtClean="0"/>
          </a:p>
          <a:p>
            <a:r>
              <a:rPr lang="en-US" sz="2800" dirty="0">
                <a:hlinkClick r:id="rId7"/>
              </a:rPr>
              <a:t>https://alternativeto.net/software/microsoft-teams/</a:t>
            </a:r>
            <a:endParaRPr lang="en-US" sz="2800" dirty="0" smtClean="0"/>
          </a:p>
          <a:p>
            <a:r>
              <a:rPr lang="en-US" sz="2800" dirty="0" smtClean="0">
                <a:hlinkClick r:id="rId8"/>
              </a:rPr>
              <a:t>https</a:t>
            </a:r>
            <a:r>
              <a:rPr lang="en-US" sz="2800" dirty="0">
                <a:hlinkClick r:id="rId8"/>
              </a:rPr>
              <a:t>://alternativeto.net/software/skype/</a:t>
            </a:r>
            <a:endParaRPr sz="2800" dirty="0"/>
          </a:p>
          <a:p>
            <a:r>
              <a:rPr lang="en-US" sz="2800" dirty="0" smtClean="0">
                <a:hlinkClick r:id="rId9"/>
              </a:rPr>
              <a:t>https</a:t>
            </a:r>
            <a:r>
              <a:rPr lang="en-US" sz="2800" dirty="0">
                <a:hlinkClick r:id="rId9"/>
              </a:rPr>
              <a:t>://alternativeto.net/software/zoom-cloud-meetings/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9373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28800"/>
            <a:ext cx="11125200" cy="4419600"/>
          </a:xfrm>
        </p:spPr>
        <p:txBody>
          <a:bodyPr>
            <a:normAutofit/>
          </a:bodyPr>
          <a:lstStyle/>
          <a:p>
            <a:r>
              <a:rPr lang="en-US" sz="2800" dirty="0">
                <a:hlinkClick r:id="rId2"/>
              </a:rPr>
              <a:t>https://www.fbi.gov/contact-us/field-offices/boston/news/press-releases/fbi-warns-of-teleconferencing-and-online-classroom-hijacking-during-covid-19-pandemic/layout_view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9175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dirty="0" smtClean="0"/>
              <a:t>Teleconferencing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28800"/>
            <a:ext cx="111252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BlueJeans</a:t>
            </a:r>
            <a:endParaRPr lang="en-US" dirty="0" smtClean="0"/>
          </a:p>
          <a:p>
            <a:r>
              <a:rPr lang="en-US" sz="3200" dirty="0" smtClean="0"/>
              <a:t>Cisco WebEx Meetings</a:t>
            </a:r>
            <a:endParaRPr lang="en-US" dirty="0" smtClean="0"/>
          </a:p>
          <a:p>
            <a:r>
              <a:rPr lang="en-US" sz="3200" dirty="0" smtClean="0"/>
              <a:t>FaceTime</a:t>
            </a:r>
            <a:endParaRPr lang="en-US" dirty="0" smtClean="0"/>
          </a:p>
          <a:p>
            <a:r>
              <a:rPr lang="en-US" sz="3200" dirty="0" smtClean="0"/>
              <a:t>Google Hangouts</a:t>
            </a:r>
          </a:p>
          <a:p>
            <a:r>
              <a:rPr lang="en-US" sz="3200" dirty="0" smtClean="0"/>
              <a:t>GoToMeeting</a:t>
            </a:r>
          </a:p>
          <a:p>
            <a:r>
              <a:rPr lang="en-US" sz="3200" dirty="0" smtClean="0"/>
              <a:t>Microsoft Teams</a:t>
            </a:r>
            <a:endParaRPr lang="en-US" sz="2200" dirty="0" smtClean="0"/>
          </a:p>
          <a:p>
            <a:r>
              <a:rPr lang="en-US" sz="3200" dirty="0" smtClean="0"/>
              <a:t>Skype</a:t>
            </a:r>
            <a:endParaRPr dirty="0"/>
          </a:p>
          <a:p>
            <a:r>
              <a:rPr lang="en-US" sz="3200" dirty="0" smtClean="0"/>
              <a:t>Zoom Cloud Meetings</a:t>
            </a:r>
            <a:endParaRPr sz="2200" dirty="0"/>
          </a:p>
        </p:txBody>
      </p:sp>
    </p:spTree>
    <p:extLst>
      <p:ext uri="{BB962C8B-B14F-4D97-AF65-F5344CB8AC3E}">
        <p14:creationId xmlns:p14="http://schemas.microsoft.com/office/powerpoint/2010/main" val="30428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935010"/>
              </p:ext>
            </p:extLst>
          </p:nvPr>
        </p:nvGraphicFramePr>
        <p:xfrm>
          <a:off x="990600" y="1676400"/>
          <a:ext cx="102108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2857500"/>
                <a:gridCol w="28575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Likes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Fee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Commercial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Freemium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1006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Freemium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Freemium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2502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Freemium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Freemium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err="1"/>
              <a:t>AlternativeTo</a:t>
            </a:r>
            <a:r>
              <a:rPr lang="en-US" dirty="0"/>
              <a:t> Likes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477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233991"/>
              </p:ext>
            </p:extLst>
          </p:nvPr>
        </p:nvGraphicFramePr>
        <p:xfrm>
          <a:off x="152400" y="1828800"/>
          <a:ext cx="11811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9372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Participants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50 $9.99/m/h, 75 $13.99/m/h 100 $?.??/m/h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100 free,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50 $13.50/m/h, 100 $17.95/m/h, 200 $26.95/m/h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32 free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</a:t>
                      </a:r>
                      <a:r>
                        <a:rPr lang="en-US" sz="2400" baseline="0" dirty="0" smtClean="0"/>
                        <a:t> free (25 free Work, </a:t>
                      </a:r>
                      <a:r>
                        <a:rPr lang="en-US" sz="2400" baseline="0" dirty="0" err="1" smtClean="0"/>
                        <a:t>Gov</a:t>
                      </a:r>
                      <a:r>
                        <a:rPr lang="en-US" sz="2400" baseline="0" dirty="0" smtClean="0"/>
                        <a:t>, and Edu)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26 free,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150 $12/m,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250 $16/m, 3000</a:t>
                      </a:r>
                      <a:r>
                        <a:rPr lang="en-US" sz="2400" baseline="0" dirty="0" smtClean="0"/>
                        <a:t> $??.??/m, 3</a:t>
                      </a:r>
                      <a:r>
                        <a:rPr lang="en-US" sz="2400" dirty="0" smtClean="0"/>
                        <a:t>,000 </a:t>
                      </a:r>
                      <a:r>
                        <a:rPr lang="en-US" sz="2400" dirty="0" err="1" smtClean="0"/>
                        <a:t>GoToWebinar</a:t>
                      </a:r>
                      <a:r>
                        <a:rPr lang="en-US" sz="2400" dirty="0" smtClean="0"/>
                        <a:t> $399/m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80 $5/Mo/User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(10,000 Teams</a:t>
                      </a:r>
                      <a:r>
                        <a:rPr lang="en-US" sz="2400" baseline="0" dirty="0" smtClean="0"/>
                        <a:t> Live Events)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 (250 Business $5/Mo/User)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100 free 40 minutes, 100 $14.95/m/h, 300 $19.99/m/h min 10 host, 500 $19.99/m/h min 50 host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Number of Connections/Participants $/month/host ($/m/h)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385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154564"/>
              </p:ext>
            </p:extLst>
          </p:nvPr>
        </p:nvGraphicFramePr>
        <p:xfrm>
          <a:off x="838200" y="1600201"/>
          <a:ext cx="10210800" cy="4832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5715000"/>
              </a:tblGrid>
              <a:tr h="5022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Downside</a:t>
                      </a:r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Not</a:t>
                      </a:r>
                      <a:r>
                        <a:rPr lang="en-US" sz="2800" baseline="0" dirty="0" smtClean="0"/>
                        <a:t> Free</a:t>
                      </a:r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Apple</a:t>
                      </a:r>
                      <a:r>
                        <a:rPr lang="en-US" sz="2800" baseline="0" dirty="0" smtClean="0"/>
                        <a:t> Only</a:t>
                      </a:r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542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50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</a:t>
                      </a:r>
                      <a:r>
                        <a:rPr lang="en-US" sz="2800" baseline="0" dirty="0" smtClean="0"/>
                        <a:t> for 40 minutes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Downsides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334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694931"/>
              </p:ext>
            </p:extLst>
          </p:nvPr>
        </p:nvGraphicFramePr>
        <p:xfrm>
          <a:off x="761999" y="1629103"/>
          <a:ext cx="10668002" cy="477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1762"/>
                <a:gridCol w="955344"/>
                <a:gridCol w="1094095"/>
                <a:gridCol w="1066800"/>
                <a:gridCol w="2057400"/>
                <a:gridCol w="1752601"/>
              </a:tblGrid>
              <a:tr h="5123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Web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Linux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Chrome OS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Windows</a:t>
                      </a:r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√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Works with…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40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552314"/>
              </p:ext>
            </p:extLst>
          </p:nvPr>
        </p:nvGraphicFramePr>
        <p:xfrm>
          <a:off x="990600" y="1629103"/>
          <a:ext cx="10210800" cy="477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914400"/>
                <a:gridCol w="1143000"/>
                <a:gridCol w="1143000"/>
                <a:gridCol w="1600200"/>
                <a:gridCol w="1828800"/>
              </a:tblGrid>
              <a:tr h="5123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Web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Linux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Snaps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Flat</a:t>
                      </a:r>
                      <a:r>
                        <a:rPr lang="en-US" sz="2800" baseline="0" dirty="0" err="1" smtClean="0"/>
                        <a:t>pack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AppImage</a:t>
                      </a:r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√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Works with Linux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636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195332"/>
              </p:ext>
            </p:extLst>
          </p:nvPr>
        </p:nvGraphicFramePr>
        <p:xfrm>
          <a:off x="914399" y="1676400"/>
          <a:ext cx="10363202" cy="477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5238"/>
                <a:gridCol w="1376363"/>
                <a:gridCol w="1538288"/>
                <a:gridCol w="1052513"/>
                <a:gridCol w="2590800"/>
              </a:tblGrid>
              <a:tr h="5123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iPhone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Android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iPad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Android</a:t>
                      </a:r>
                      <a:r>
                        <a:rPr lang="en-US" sz="2800" baseline="0" dirty="0" smtClean="0"/>
                        <a:t> Tablet</a:t>
                      </a:r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2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Works with Linux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29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7485"/>
              </p:ext>
            </p:extLst>
          </p:nvPr>
        </p:nvGraphicFramePr>
        <p:xfrm>
          <a:off x="2324100" y="1676400"/>
          <a:ext cx="7543800" cy="4797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3429000"/>
              </a:tblGrid>
              <a:tr h="5170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Telephone</a:t>
                      </a:r>
                      <a:r>
                        <a:rPr lang="en-US" sz="2800" baseline="0" dirty="0" smtClean="0"/>
                        <a:t> Call</a:t>
                      </a:r>
                      <a:endParaRPr lang="en-US" sz="2800" dirty="0"/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BlueJeans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√</a:t>
                      </a:r>
                      <a:endParaRPr lang="en-US" sz="2800" dirty="0"/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Cisco WebEx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FaceTime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Google Hangouts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GoToMeeting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Microsoft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5373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Skype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  <a:tr h="4822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Zoom Cloud Meetings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√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2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r>
              <a:rPr lang="en-US" dirty="0" smtClean="0"/>
              <a:t>Works with Telephone Call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14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 Computer 16x9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901026.potx" id="{FD85E87A-7813-4F67-9E59-69B5487A1910}" vid="{BDF94C36-3ACF-4CF1-939F-F4211E6D666F}"/>
    </a:ext>
  </a:extLst>
</a:theme>
</file>

<file path=ppt/theme/theme2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technology circuit board design presentation (widescreen)</Template>
  <TotalTime>2006</TotalTime>
  <Words>569</Words>
  <Application>Microsoft Office PowerPoint</Application>
  <PresentationFormat>Widescreen</PresentationFormat>
  <Paragraphs>271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Candara</vt:lpstr>
      <vt:lpstr>Consolas</vt:lpstr>
      <vt:lpstr>Tech Computer 16x9</vt:lpstr>
      <vt:lpstr>Teleconferencing in 2020</vt:lpstr>
      <vt:lpstr>Types of Teleconferencing </vt:lpstr>
      <vt:lpstr>AlternativeTo Likes</vt:lpstr>
      <vt:lpstr>Number of Connections/Participants $/month/host ($/m/h)</vt:lpstr>
      <vt:lpstr>Downsides</vt:lpstr>
      <vt:lpstr>Works with…</vt:lpstr>
      <vt:lpstr>Works with Linux</vt:lpstr>
      <vt:lpstr>Works with Linux</vt:lpstr>
      <vt:lpstr>Works with Telephone Call</vt:lpstr>
      <vt:lpstr>Cost $/month/host ($/m/h)</vt:lpstr>
      <vt:lpstr>Helpful Hints </vt:lpstr>
      <vt:lpstr>Alternativeto Links</vt:lpstr>
      <vt:lpstr>Security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Teleconferencing</dc:title>
  <dc:creator>JohnMarkMelanie</dc:creator>
  <cp:lastModifiedBy>JohnMarkMelanie</cp:lastModifiedBy>
  <cp:revision>53</cp:revision>
  <dcterms:created xsi:type="dcterms:W3CDTF">2020-03-30T20:33:22Z</dcterms:created>
  <dcterms:modified xsi:type="dcterms:W3CDTF">2020-04-08T01:09:07Z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